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showPr>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eg"/><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0960" b="53023"/>
          <a:stretch>
            <a:fillRect/>
          </a:stretch>
        </p:blipFill>
        <p:spPr>
          <a:xfrm>
            <a:off x="0" y="1"/>
            <a:ext cx="12192318"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radius="15"/>
                    </a14:imgEffect>
                    <a14:imgEffect>
                      <a14:brightnessContrast bright="5000"/>
                    </a14:imgEffect>
                  </a14:imgLayer>
                </a14:imgProps>
              </a:ext>
              <a:ext uri="{28A0092B-C50C-407E-A947-70E740481C1C}">
                <a14:useLocalDpi xmlns:a14="http://schemas.microsoft.com/office/drawing/2010/main" val="0"/>
              </a:ext>
            </a:extLst>
          </a:blip>
          <a:srcRect r="36621" b="28624"/>
          <a:stretch>
            <a:fillRect/>
          </a:stretch>
        </p:blipFill>
        <p:spPr>
          <a:xfrm>
            <a:off x="-1" y="-1"/>
            <a:ext cx="12192319" cy="6858001"/>
          </a:xfrm>
          <a:prstGeom prst="rect">
            <a:avLst/>
          </a:prstGeom>
        </p:spPr>
      </p:pic>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r="45487" b="92757"/>
          <a:stretch>
            <a:fillRect/>
          </a:stretch>
        </p:blipFill>
        <p:spPr>
          <a:xfrm>
            <a:off x="-1" y="2"/>
            <a:ext cx="12192319" cy="1079999"/>
          </a:xfrm>
          <a:custGeom>
            <a:avLst/>
            <a:gdLst>
              <a:gd name="connsiteX0" fmla="*/ 0 w 12192000"/>
              <a:gd name="connsiteY0" fmla="*/ 0 h 1079999"/>
              <a:gd name="connsiteX1" fmla="*/ 12192000 w 12192000"/>
              <a:gd name="connsiteY1" fmla="*/ 0 h 1079999"/>
              <a:gd name="connsiteX2" fmla="*/ 12192000 w 12192000"/>
              <a:gd name="connsiteY2" fmla="*/ 1079999 h 1079999"/>
              <a:gd name="connsiteX3" fmla="*/ 0 w 12192000"/>
              <a:gd name="connsiteY3" fmla="*/ 1079999 h 1079999"/>
            </a:gdLst>
            <a:ahLst/>
            <a:cxnLst>
              <a:cxn ang="0">
                <a:pos x="connsiteX0" y="connsiteY0"/>
              </a:cxn>
              <a:cxn ang="0">
                <a:pos x="connsiteX1" y="connsiteY1"/>
              </a:cxn>
              <a:cxn ang="0">
                <a:pos x="connsiteX2" y="connsiteY2"/>
              </a:cxn>
              <a:cxn ang="0">
                <a:pos x="connsiteX3" y="connsiteY3"/>
              </a:cxn>
            </a:cxnLst>
            <a:rect l="l" t="t" r="r" b="b"/>
            <a:pathLst>
              <a:path w="12192000" h="1079999">
                <a:moveTo>
                  <a:pt x="0" y="0"/>
                </a:moveTo>
                <a:lnTo>
                  <a:pt x="12192000" y="0"/>
                </a:lnTo>
                <a:lnTo>
                  <a:pt x="12192000" y="1079999"/>
                </a:lnTo>
                <a:lnTo>
                  <a:pt x="0" y="1079999"/>
                </a:lnTo>
                <a:close/>
              </a:path>
            </a:pathLst>
          </a:custGeom>
        </p:spPr>
      </p:pic>
      <p:sp>
        <p:nvSpPr>
          <p:cNvPr id="10" name="矩形 9"/>
          <p:cNvSpPr/>
          <p:nvPr userDrawn="1"/>
        </p:nvSpPr>
        <p:spPr>
          <a:xfrm>
            <a:off x="0" y="1080000"/>
            <a:ext cx="12192318" cy="108000"/>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249167" y="-2281"/>
            <a:ext cx="1943151" cy="1082281"/>
          </a:xfrm>
          <a:prstGeom prst="rect">
            <a:avLst/>
          </a:prstGeom>
        </p:spPr>
      </p:pic>
      <p:pic>
        <p:nvPicPr>
          <p:cNvPr id="8" name="图片 5"/>
          <p:cNvPicPr>
            <a:picLocks noChangeAspect="1"/>
          </p:cNvPicPr>
          <p:nvPr userDrawn="1"/>
        </p:nvPicPr>
        <p:blipFill>
          <a:blip r:embed="rId7" cstate="print"/>
          <a:srcRect/>
          <a:stretch>
            <a:fillRect/>
          </a:stretch>
        </p:blipFill>
        <p:spPr bwMode="auto">
          <a:xfrm>
            <a:off x="0" y="-72008"/>
            <a:ext cx="1196939" cy="119675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microsoft.com/office/2007/relationships/hdphoto" Target="../media/hdphoto4.wdp"/><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hdphoto3.wdp"/><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image" Target="../media/image5.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298752" y="-6862878"/>
            <a:ext cx="13714215" cy="13720878"/>
            <a:chOff x="5316272" y="-6862878"/>
            <a:chExt cx="13716000" cy="13720878"/>
          </a:xfrm>
        </p:grpSpPr>
        <p:pic>
          <p:nvPicPr>
            <p:cNvPr id="29" name="图片 28"/>
            <p:cNvPicPr>
              <a:picLocks noChangeAspect="1"/>
            </p:cNvPicPr>
            <p:nvPr/>
          </p:nvPicPr>
          <p:blipFill rotWithShape="1">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12621" r="12436"/>
            <a:stretch>
              <a:fillRect/>
            </a:stretch>
          </p:blipFill>
          <p:spPr>
            <a:xfrm>
              <a:off x="5319411" y="0"/>
              <a:ext cx="6872589" cy="6858000"/>
            </a:xfrm>
            <a:prstGeom prst="rect">
              <a:avLst/>
            </a:prstGeom>
          </p:spPr>
        </p:pic>
        <p:sp>
          <p:nvSpPr>
            <p:cNvPr id="2" name="矩形 1"/>
            <p:cNvSpPr/>
            <p:nvPr/>
          </p:nvSpPr>
          <p:spPr>
            <a:xfrm>
              <a:off x="5316272" y="-6862878"/>
              <a:ext cx="13716000"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42350"/>
          <a:stretch>
            <a:fillRect/>
          </a:stretch>
        </p:blipFill>
        <p:spPr>
          <a:xfrm>
            <a:off x="952" y="1977487"/>
            <a:ext cx="12172689" cy="488051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58044" y="2373838"/>
            <a:ext cx="2115599" cy="3322287"/>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26399" r="11078" b="1020"/>
          <a:stretch>
            <a:fillRect/>
          </a:stretch>
        </p:blipFill>
        <p:spPr>
          <a:xfrm>
            <a:off x="-3506" y="1880418"/>
            <a:ext cx="12194872" cy="4977582"/>
          </a:xfrm>
          <a:prstGeom prst="rect">
            <a:avLst/>
          </a:prstGeom>
        </p:spPr>
      </p:pic>
      <p:pic>
        <p:nvPicPr>
          <p:cNvPr id="9" name="图片 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62913" t="63840"/>
          <a:stretch>
            <a:fillRect/>
          </a:stretch>
        </p:blipFill>
        <p:spPr>
          <a:xfrm>
            <a:off x="5945967" y="4025964"/>
            <a:ext cx="6245400" cy="2832036"/>
          </a:xfrm>
          <a:prstGeom prst="rect">
            <a:avLst/>
          </a:prstGeom>
        </p:spPr>
      </p:pic>
      <p:pic>
        <p:nvPicPr>
          <p:cNvPr id="34" name="Picture 2" descr="C:\Users\PC\Desktop\zqq\image3.png"/>
          <p:cNvPicPr>
            <a:picLocks noChangeAspect="1" noChangeArrowheads="1"/>
          </p:cNvPicPr>
          <p:nvPr/>
        </p:nvPicPr>
        <p:blipFill>
          <a:blip r:embed="rId8" cstate="print">
            <a:extLst>
              <a:ext uri="{28A0092B-C50C-407E-A947-70E740481C1C}">
                <a14:useLocalDpi xmlns:a14="http://schemas.microsoft.com/office/drawing/2010/main" val="0"/>
              </a:ext>
            </a:extLst>
          </a:blip>
          <a:srcRect l="4849" t="29688"/>
          <a:stretch>
            <a:fillRect/>
          </a:stretch>
        </p:blipFill>
        <p:spPr bwMode="auto">
          <a:xfrm flipH="1">
            <a:off x="950" y="5351332"/>
            <a:ext cx="3268279" cy="150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117" y="5023158"/>
            <a:ext cx="2627977" cy="1641265"/>
          </a:xfrm>
          <a:prstGeom prst="rect">
            <a:avLst/>
          </a:prstGeom>
          <a:effectLst/>
        </p:spPr>
      </p:pic>
      <p:sp>
        <p:nvSpPr>
          <p:cNvPr id="30" name="党"/>
          <p:cNvSpPr txBox="1"/>
          <p:nvPr/>
        </p:nvSpPr>
        <p:spPr>
          <a:xfrm>
            <a:off x="135369" y="2370002"/>
            <a:ext cx="10825583" cy="1445260"/>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80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rPr>
              <a:t>信访举报集中宣传周</a:t>
            </a:r>
            <a:endParaRPr lang="zh-CN" altLang="en-US" sz="80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endParaRPr>
          </a:p>
        </p:txBody>
      </p:sp>
      <p:sp>
        <p:nvSpPr>
          <p:cNvPr id="35" name="党"/>
          <p:cNvSpPr txBox="1"/>
          <p:nvPr/>
        </p:nvSpPr>
        <p:spPr>
          <a:xfrm>
            <a:off x="278130" y="1313815"/>
            <a:ext cx="10890250" cy="768350"/>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000" b="1" dirty="0" smtClean="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rPr>
              <a:t>中共江西广播电视大学纪律检查委员会</a:t>
            </a:r>
            <a:endParaRPr lang="zh-CN" altLang="en-US" sz="4000" b="1" dirty="0" smtClean="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endParaRPr>
          </a:p>
        </p:txBody>
      </p:sp>
      <p:pic>
        <p:nvPicPr>
          <p:cNvPr id="22" name="图片 5"/>
          <p:cNvPicPr>
            <a:picLocks noChangeAspect="1"/>
          </p:cNvPicPr>
          <p:nvPr/>
        </p:nvPicPr>
        <p:blipFill>
          <a:blip r:embed="rId10" cstate="print"/>
          <a:srcRect/>
          <a:stretch>
            <a:fillRect/>
          </a:stretch>
        </p:blipFill>
        <p:spPr bwMode="auto">
          <a:xfrm>
            <a:off x="335519" y="188640"/>
            <a:ext cx="1300162" cy="1300162"/>
          </a:xfrm>
          <a:prstGeom prst="rect">
            <a:avLst/>
          </a:prstGeom>
          <a:noFill/>
          <a:ln w="9525">
            <a:noFill/>
            <a:miter lim="800000"/>
            <a:headEnd/>
            <a:tailEnd/>
          </a:ln>
        </p:spPr>
      </p:pic>
      <p:sp>
        <p:nvSpPr>
          <p:cNvPr id="19" name="TextBox 18"/>
          <p:cNvSpPr txBox="1"/>
          <p:nvPr/>
        </p:nvSpPr>
        <p:spPr>
          <a:xfrm>
            <a:off x="2351743" y="3573016"/>
            <a:ext cx="3168352" cy="368300"/>
          </a:xfrm>
          <a:prstGeom prst="rect">
            <a:avLst/>
          </a:prstGeom>
          <a:noFill/>
        </p:spPr>
        <p:txBody>
          <a:bodyPr wrap="square" rtlCol="0">
            <a:spAutoFit/>
          </a:bodyPr>
          <a:lstStyle/>
          <a:p>
            <a:endParaRPr lang="zh-CN" altLang="en-US" dirty="0"/>
          </a:p>
        </p:txBody>
      </p:sp>
    </p:spTree>
  </p:cSld>
  <p:clrMapOvr>
    <a:masterClrMapping/>
  </p:clrMapOvr>
  <p:transition spd="slow" advTm="814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432685"/>
            <a:ext cx="10015855" cy="2122805"/>
          </a:xfrm>
          <a:prstGeom prst="rect">
            <a:avLst/>
          </a:prstGeom>
        </p:spPr>
        <p:txBody>
          <a:bodyPr wrap="square">
            <a:spAutoFit/>
          </a:bodyPr>
          <a:lstStyle/>
          <a:p>
            <a:pPr lvl="0" indent="406400" fontAlgn="base">
              <a:lnSpc>
                <a:spcPct val="15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依照有关规定，属于其他机关或单位职责范围的；</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三不</a:t>
            </a:r>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（二）</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631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432685"/>
            <a:ext cx="10015855" cy="2122805"/>
          </a:xfrm>
          <a:prstGeom prst="rect">
            <a:avLst/>
          </a:prstGeom>
        </p:spPr>
        <p:txBody>
          <a:bodyPr wrap="square">
            <a:spAutoFit/>
          </a:bodyPr>
          <a:lstStyle/>
          <a:p>
            <a:pPr lvl="0" indent="406400" fontAlgn="base">
              <a:lnSpc>
                <a:spcPct val="15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仅列举违纪、职务违法犯罪行为名称，无实质内容的检举控告。</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三不</a:t>
            </a:r>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（三）</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7722">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670560" y="2649220"/>
            <a:ext cx="10897235" cy="4497070"/>
          </a:xfrm>
          <a:prstGeom prst="rect">
            <a:avLst/>
          </a:prstGeom>
        </p:spPr>
        <p:txBody>
          <a:bodyPr wrap="square">
            <a:spAutoFit/>
          </a:bodyPr>
          <a:lstStyle/>
          <a:p>
            <a:pPr lvl="0" indent="406400" fontAlgn="base">
              <a:lnSpc>
                <a:spcPct val="150000"/>
              </a:lnSpc>
              <a:spcBef>
                <a:spcPct val="0"/>
              </a:spcBef>
              <a:spcAft>
                <a:spcPct val="0"/>
              </a:spcAft>
            </a:pPr>
            <a:r>
              <a:rPr lang="zh-CN" altLang="en-US"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举报</a:t>
            </a:r>
            <a:r>
              <a:rPr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邮箱：jxddjwb@163.com</a:t>
            </a:r>
            <a:endParaRPr sz="28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30000"/>
              </a:lnSpc>
              <a:spcBef>
                <a:spcPct val="0"/>
              </a:spcBef>
              <a:spcAft>
                <a:spcPct val="0"/>
              </a:spcAft>
            </a:pPr>
            <a:r>
              <a:rPr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举报电话：0791-88501454</a:t>
            </a:r>
            <a:endParaRPr sz="28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40000"/>
              </a:lnSpc>
              <a:spcBef>
                <a:spcPct val="0"/>
              </a:spcBef>
              <a:spcAft>
                <a:spcPct val="0"/>
              </a:spcAft>
            </a:pPr>
            <a:r>
              <a:rPr lang="zh-CN"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来信地址：南昌市洪都北大道</a:t>
            </a:r>
            <a:r>
              <a:rPr lang="en-US" altLang="zh-CN"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86</a:t>
            </a:r>
            <a:r>
              <a:rPr lang="zh-CN" altLang="en-US"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号纪委办公室（</a:t>
            </a:r>
            <a:r>
              <a:rPr lang="en-US" altLang="zh-CN"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503  </a:t>
            </a:r>
            <a:r>
              <a:rPr lang="zh-CN" altLang="en-US"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室），</a:t>
            </a:r>
            <a:endParaRPr lang="zh-CN" altLang="en-US" sz="28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40000"/>
              </a:lnSpc>
              <a:spcBef>
                <a:spcPct val="0"/>
              </a:spcBef>
              <a:spcAft>
                <a:spcPct val="0"/>
              </a:spcAft>
            </a:pPr>
            <a:r>
              <a:rPr lang="zh-CN" altLang="en-US"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                 邮编</a:t>
            </a:r>
            <a:r>
              <a:rPr lang="en-US" altLang="zh-CN" sz="2800" b="1" dirty="0" smtClean="0">
                <a:solidFill>
                  <a:schemeClr val="tx1"/>
                </a:solidFill>
                <a:latin typeface="微软雅黑" panose="020B0503020204020204" charset="-122"/>
                <a:ea typeface="微软雅黑" panose="020B0503020204020204" charset="-122"/>
                <a:cs typeface="Times New Roman" panose="02020603050405020304" pitchFamily="18" charset="0"/>
              </a:rPr>
              <a:t>330046</a:t>
            </a:r>
            <a:endParaRPr lang="en-US" altLang="zh-CN" sz="2800" b="1"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20000"/>
              </a:lnSpc>
              <a:spcBef>
                <a:spcPct val="0"/>
              </a:spcBef>
              <a:spcAft>
                <a:spcPct val="0"/>
              </a:spcAft>
            </a:pPr>
            <a:r>
              <a:rPr lang="zh-CN" sz="2800" b="1" dirty="0" smtClean="0">
                <a:latin typeface="微软雅黑" panose="020B0503020204020204" charset="-122"/>
                <a:ea typeface="微软雅黑" panose="020B0503020204020204" charset="-122"/>
                <a:cs typeface="Times New Roman" panose="02020603050405020304" pitchFamily="18" charset="0"/>
                <a:sym typeface="+mn-ea"/>
              </a:rPr>
              <a:t>来访地址：南昌市洪都北大道</a:t>
            </a:r>
            <a:r>
              <a:rPr lang="en-US" altLang="zh-CN" sz="2800" b="1" dirty="0" smtClean="0">
                <a:latin typeface="微软雅黑" panose="020B0503020204020204" charset="-122"/>
                <a:ea typeface="微软雅黑" panose="020B0503020204020204" charset="-122"/>
                <a:cs typeface="Times New Roman" panose="02020603050405020304" pitchFamily="18" charset="0"/>
                <a:sym typeface="+mn-ea"/>
              </a:rPr>
              <a:t>86</a:t>
            </a:r>
            <a:r>
              <a:rPr lang="zh-CN" altLang="en-US" sz="2800" b="1" dirty="0" smtClean="0">
                <a:latin typeface="微软雅黑" panose="020B0503020204020204" charset="-122"/>
                <a:ea typeface="微软雅黑" panose="020B0503020204020204" charset="-122"/>
                <a:cs typeface="Times New Roman" panose="02020603050405020304" pitchFamily="18" charset="0"/>
                <a:sym typeface="+mn-ea"/>
              </a:rPr>
              <a:t>号行政楼纪委办公室（</a:t>
            </a:r>
            <a:r>
              <a:rPr lang="en-US" altLang="zh-CN" sz="2800" b="1" dirty="0" smtClean="0">
                <a:latin typeface="微软雅黑" panose="020B0503020204020204" charset="-122"/>
                <a:ea typeface="微软雅黑" panose="020B0503020204020204" charset="-122"/>
                <a:cs typeface="Times New Roman" panose="02020603050405020304" pitchFamily="18" charset="0"/>
                <a:sym typeface="+mn-ea"/>
              </a:rPr>
              <a:t>503</a:t>
            </a:r>
            <a:r>
              <a:rPr lang="zh-CN" altLang="en-US" sz="2800" b="1" dirty="0" smtClean="0">
                <a:latin typeface="微软雅黑" panose="020B0503020204020204" charset="-122"/>
                <a:ea typeface="微软雅黑" panose="020B0503020204020204" charset="-122"/>
                <a:cs typeface="Times New Roman" panose="02020603050405020304" pitchFamily="18" charset="0"/>
                <a:sym typeface="+mn-ea"/>
              </a:rPr>
              <a:t>室）</a:t>
            </a:r>
            <a:endParaRPr sz="3200" b="1" dirty="0"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50000"/>
              </a:lnSpc>
              <a:spcBef>
                <a:spcPct val="0"/>
              </a:spcBef>
              <a:spcAft>
                <a:spcPct val="0"/>
              </a:spcAft>
            </a:pPr>
            <a:endParaRPr lang="zh-CN" sz="3200" b="1" dirty="0"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lvl="0" indent="406400" fontAlgn="base">
              <a:lnSpc>
                <a:spcPct val="150000"/>
              </a:lnSpc>
              <a:spcBef>
                <a:spcPct val="0"/>
              </a:spcBef>
              <a:spcAft>
                <a:spcPct val="0"/>
              </a:spcAft>
            </a:pPr>
            <a:endParaRPr lang="zh-CN" sz="3200" b="1" dirty="0" smtClean="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219075" y="1376680"/>
            <a:ext cx="12715875" cy="1961515"/>
          </a:xfrm>
          <a:prstGeom prst="rect">
            <a:avLst/>
          </a:prstGeom>
          <a:noFill/>
        </p:spPr>
        <p:txBody>
          <a:bodyPr wrap="square" rtlCol="0">
            <a:spAutoFit/>
          </a:bodyPr>
          <a:p>
            <a:pPr>
              <a:lnSpc>
                <a:spcPct val="110000"/>
              </a:lnSpc>
            </a:pPr>
            <a:r>
              <a:rPr lang="en-US" altLang="zh-CN" sz="32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       </a:t>
            </a:r>
            <a:r>
              <a:rPr lang="zh-CN" sz="32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学校纪委</a:t>
            </a:r>
            <a:r>
              <a:rPr lang="en-US" altLang="zh-CN" sz="32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32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网络、电话、来信、来访</a:t>
            </a:r>
            <a:r>
              <a:rPr lang="en-US" altLang="zh-CN" sz="32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sz="32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四位一体</a:t>
            </a:r>
            <a:endParaRPr lang="zh-CN" sz="32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a:lnSpc>
                <a:spcPct val="120000"/>
              </a:lnSpc>
            </a:pPr>
            <a:r>
              <a:rPr lang="zh-CN" sz="3200"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信访举报受理立体网：</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3" name="文本框 2"/>
          <p:cNvSpPr txBox="1"/>
          <p:nvPr/>
        </p:nvSpPr>
        <p:spPr>
          <a:xfrm>
            <a:off x="403860" y="5892800"/>
            <a:ext cx="11762105" cy="583565"/>
          </a:xfrm>
          <a:prstGeom prst="rect">
            <a:avLst/>
          </a:prstGeom>
          <a:noFill/>
        </p:spPr>
        <p:txBody>
          <a:bodyPr wrap="square" rtlCol="0">
            <a:spAutoFit/>
          </a:bodyPr>
          <a:p>
            <a:r>
              <a:rPr lang="zh-CN" sz="32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鼓励实名举报，提倡网络举报，避免越级举报，反对多头举报。</a:t>
            </a:r>
            <a:endParaRPr lang="zh-CN" altLang="en-US" sz="3200"/>
          </a:p>
        </p:txBody>
      </p:sp>
    </p:spTree>
  </p:cSld>
  <p:clrMapOvr>
    <a:masterClrMapping/>
  </p:clrMapOvr>
  <p:transition spd="med" advTm="1418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1557020"/>
            <a:ext cx="10015855" cy="4154170"/>
          </a:xfrm>
          <a:prstGeom prst="rect">
            <a:avLst/>
          </a:prstGeom>
        </p:spPr>
        <p:txBody>
          <a:bodyPr wrap="square">
            <a:spAutoFit/>
          </a:bodyPr>
          <a:lstStyle/>
          <a:p>
            <a:pPr lvl="0" indent="406400" fontAlgn="base">
              <a:lnSpc>
                <a:spcPct val="15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全省纪检监察信访举报受理范围全面聚焦纪检监察机关的主业主责，明确为</a:t>
            </a:r>
            <a:r>
              <a:rPr sz="4400" b="1" dirty="0" smtClean="0">
                <a:solidFill>
                  <a:srgbClr val="FF0000"/>
                </a:solidFill>
                <a:latin typeface="微软雅黑" panose="020B0503020204020204" charset="-122"/>
                <a:ea typeface="微软雅黑" panose="020B0503020204020204" charset="-122"/>
                <a:cs typeface="Times New Roman" panose="02020603050405020304" pitchFamily="18" charset="0"/>
              </a:rPr>
              <a:t>“六类受理、三不受理”</a:t>
            </a:r>
            <a:r>
              <a:rPr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，体现了有所为有所不为。</a:t>
            </a:r>
            <a:endParaRPr sz="4400" b="1"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Tm="7909">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402840"/>
            <a:ext cx="10015855" cy="3609975"/>
          </a:xfrm>
          <a:prstGeom prst="rect">
            <a:avLst/>
          </a:prstGeom>
        </p:spPr>
        <p:txBody>
          <a:bodyPr wrap="square">
            <a:spAutoFit/>
          </a:bodyPr>
          <a:lstStyle/>
          <a:p>
            <a:pPr lvl="0" indent="406400" fontAlgn="base">
              <a:lnSpc>
                <a:spcPct val="13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对党组织、党员违反政治纪律、组织纪律、廉洁纪律、群众纪律、工作纪律、生活纪律等党的纪律行为的检举控告；</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（一）</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795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265680"/>
            <a:ext cx="10603230" cy="3851275"/>
          </a:xfrm>
          <a:prstGeom prst="rect">
            <a:avLst/>
          </a:prstGeom>
        </p:spPr>
        <p:txBody>
          <a:bodyPr wrap="square">
            <a:spAutoFit/>
          </a:bodyPr>
          <a:lstStyle/>
          <a:p>
            <a:pPr lvl="0" indent="406400" fontAlgn="base">
              <a:lnSpc>
                <a:spcPct val="13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3600" b="1" dirty="0" smtClean="0">
                <a:latin typeface="微软雅黑" panose="020B0503020204020204" charset="-122"/>
                <a:ea typeface="微软雅黑" panose="020B0503020204020204" charset="-122"/>
                <a:cs typeface="Times New Roman" panose="02020603050405020304" pitchFamily="18" charset="0"/>
              </a:rPr>
              <a:t>对监察对象不依法履职，违反秉公用权、廉洁从政从业以及道德操守等规定，涉嫌贪污贿赂、滥用职权、玩忽职守、权力寻租、利益输送、徇私舞弊以及浪费国家资财等职务违法犯罪行为的检举控告；</a:t>
            </a:r>
            <a:endParaRPr sz="36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（二）</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631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517140"/>
            <a:ext cx="10015855" cy="2393315"/>
          </a:xfrm>
          <a:prstGeom prst="rect">
            <a:avLst/>
          </a:prstGeom>
        </p:spPr>
        <p:txBody>
          <a:bodyPr wrap="square">
            <a:spAutoFit/>
          </a:bodyPr>
          <a:lstStyle/>
          <a:p>
            <a:pPr lvl="0" indent="406400" fontAlgn="base">
              <a:lnSpc>
                <a:spcPct val="17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党员对党纪处分或者纪律检查机关所作的其他处理不服，提出的申诉；</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（三）</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561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077595" y="2402840"/>
            <a:ext cx="10614660" cy="3371850"/>
          </a:xfrm>
          <a:prstGeom prst="rect">
            <a:avLst/>
          </a:prstGeom>
        </p:spPr>
        <p:txBody>
          <a:bodyPr wrap="square">
            <a:spAutoFit/>
          </a:bodyPr>
          <a:lstStyle/>
          <a:p>
            <a:pPr lvl="0" indent="406400" fontAlgn="base">
              <a:lnSpc>
                <a:spcPct val="13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000" b="1" dirty="0" smtClean="0">
                <a:latin typeface="微软雅黑" panose="020B0503020204020204" charset="-122"/>
                <a:ea typeface="微软雅黑" panose="020B0503020204020204" charset="-122"/>
                <a:cs typeface="Times New Roman" panose="02020603050405020304" pitchFamily="18" charset="0"/>
              </a:rPr>
              <a:t>监察对象对监察机关涉及本人的处理决定不服，提出的申诉；被调查人及其近亲属对监察机关及其工作人员违反法律法规、侵害被调查人合法权益的行为，提出的申诉；</a:t>
            </a:r>
            <a:endParaRPr sz="40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（四）</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8097">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251710"/>
            <a:ext cx="10015855" cy="3543935"/>
          </a:xfrm>
          <a:prstGeom prst="rect">
            <a:avLst/>
          </a:prstGeom>
        </p:spPr>
        <p:txBody>
          <a:bodyPr wrap="square">
            <a:spAutoFit/>
          </a:bodyPr>
          <a:lstStyle/>
          <a:p>
            <a:pPr lvl="0" indent="406400" fontAlgn="base">
              <a:lnSpc>
                <a:spcPct val="17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对原行政监察机关作出的政纪处分和其他处理决定不服未超过申请期限，提出的申诉；</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（五）</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585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517140"/>
            <a:ext cx="10015855" cy="2393315"/>
          </a:xfrm>
          <a:prstGeom prst="rect">
            <a:avLst/>
          </a:prstGeom>
        </p:spPr>
        <p:txBody>
          <a:bodyPr wrap="square">
            <a:spAutoFit/>
          </a:bodyPr>
          <a:lstStyle/>
          <a:p>
            <a:pPr lvl="0" indent="406400" fontAlgn="base">
              <a:lnSpc>
                <a:spcPct val="17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对党风廉政建设和反腐败工作的批评建议。</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“六类受理”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（六）</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613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hlinkClick r:id="" action="ppaction://noaction"/>
          </p:cNvPr>
          <p:cNvSpPr txBox="1"/>
          <p:nvPr/>
        </p:nvSpPr>
        <p:spPr>
          <a:xfrm>
            <a:off x="1343660" y="116840"/>
            <a:ext cx="9415145" cy="903605"/>
          </a:xfrm>
          <a:prstGeom prst="rect">
            <a:avLst/>
          </a:prstGeom>
          <a:noFill/>
        </p:spPr>
        <p:txBody>
          <a:bodyPr wrap="square" rtlCol="0">
            <a:spAutoFit/>
          </a:bodyPr>
          <a:lstStyle/>
          <a:p>
            <a:pPr algn="ctr">
              <a:lnSpc>
                <a:spcPct val="110000"/>
              </a:lnSpc>
            </a:pPr>
            <a:r>
              <a:rPr lang="zh-CN" altLang="en-US" sz="4800" b="1" dirty="0">
                <a:ln w="3175">
                  <a:noFill/>
                </a:ln>
                <a:gradFill>
                  <a:gsLst>
                    <a:gs pos="5000">
                      <a:srgbClr val="FFFF00"/>
                    </a:gs>
                    <a:gs pos="50000">
                      <a:schemeClr val="bg1"/>
                    </a:gs>
                    <a:gs pos="95000">
                      <a:srgbClr val="FFFF00"/>
                    </a:gs>
                  </a:gsLst>
                  <a:lin ang="5400000" scaled="1"/>
                </a:gradFill>
                <a:effectLst>
                  <a:glow rad="127000">
                    <a:srgbClr val="C00000">
                      <a:alpha val="40000"/>
                    </a:srgbClr>
                  </a:glow>
                </a:effectLst>
                <a:latin typeface="微软雅黑" panose="020B0503020204020204" charset="-122"/>
                <a:ea typeface="微软雅黑" panose="020B0503020204020204" charset="-122"/>
                <a:cs typeface="八大山人 V2007" panose="02000600000000000000" pitchFamily="2" charset="-122"/>
                <a:sym typeface="+mn-ea"/>
              </a:rPr>
              <a:t>信访举报集中宣传周</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13" name="矩形 12"/>
          <p:cNvSpPr/>
          <p:nvPr/>
        </p:nvSpPr>
        <p:spPr>
          <a:xfrm>
            <a:off x="1212215" y="2432685"/>
            <a:ext cx="10015855" cy="3138170"/>
          </a:xfrm>
          <a:prstGeom prst="rect">
            <a:avLst/>
          </a:prstGeom>
        </p:spPr>
        <p:txBody>
          <a:bodyPr wrap="square">
            <a:spAutoFit/>
          </a:bodyPr>
          <a:lstStyle/>
          <a:p>
            <a:pPr lvl="0" indent="406400" fontAlgn="base">
              <a:lnSpc>
                <a:spcPct val="150000"/>
              </a:lnSpc>
              <a:spcBef>
                <a:spcPct val="0"/>
              </a:spcBef>
              <a:spcAft>
                <a:spcPct val="0"/>
              </a:spcAft>
            </a:pPr>
            <a:r>
              <a:rPr lang="en-US" sz="4400" b="1" dirty="0" smtClean="0">
                <a:solidFill>
                  <a:srgbClr val="000000"/>
                </a:solidFill>
                <a:latin typeface="微软雅黑" panose="020B0503020204020204" charset="-122"/>
                <a:ea typeface="微软雅黑" panose="020B0503020204020204" charset="-122"/>
                <a:cs typeface="Times New Roman" panose="02020603050405020304" pitchFamily="18" charset="0"/>
              </a:rPr>
              <a:t>   </a:t>
            </a:r>
            <a:r>
              <a:rPr sz="4400" b="1" dirty="0" smtClean="0">
                <a:latin typeface="微软雅黑" panose="020B0503020204020204" charset="-122"/>
                <a:ea typeface="微软雅黑" panose="020B0503020204020204" charset="-122"/>
                <a:cs typeface="Times New Roman" panose="02020603050405020304" pitchFamily="18" charset="0"/>
              </a:rPr>
              <a:t>对依法已经、正在、应当通过诉讼、仲裁、行政裁决、行政复议等途径解决的；</a:t>
            </a:r>
            <a:endParaRPr sz="4400" b="1" dirty="0" smtClean="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81050" y="1368425"/>
            <a:ext cx="12153900" cy="1568450"/>
          </a:xfrm>
          <a:prstGeom prst="rect">
            <a:avLst/>
          </a:prstGeom>
          <a:noFill/>
        </p:spPr>
        <p:txBody>
          <a:bodyPr wrap="square" rtlCol="0">
            <a:spAutoFit/>
          </a:bodyPr>
          <a:p>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三不</a:t>
            </a:r>
            <a:r>
              <a:rPr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受理”   </a:t>
            </a:r>
            <a:r>
              <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（一）</a:t>
            </a:r>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endParaRPr lang="zh-CN" sz="4800"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Tm="7957">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Words>
  <Application>WPS 演示</Application>
  <PresentationFormat>宽屏</PresentationFormat>
  <Paragraphs>87</Paragraphs>
  <Slides>12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微软雅黑 Light</vt:lpstr>
      <vt:lpstr>微软雅黑</vt:lpstr>
      <vt:lpstr>八大山人 V2007</vt:lpstr>
      <vt:lpstr>隶书</vt:lpstr>
      <vt:lpstr>Times New Roman</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123</cp:revision>
  <dcterms:created xsi:type="dcterms:W3CDTF">2017-08-03T09:01:00Z</dcterms:created>
  <dcterms:modified xsi:type="dcterms:W3CDTF">2018-06-20T03:35:00Z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